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87" r:id="rId3"/>
    <p:sldId id="315" r:id="rId4"/>
    <p:sldId id="316" r:id="rId5"/>
    <p:sldId id="314" r:id="rId6"/>
    <p:sldId id="313" r:id="rId7"/>
    <p:sldId id="281" r:id="rId8"/>
    <p:sldId id="288" r:id="rId9"/>
    <p:sldId id="291" r:id="rId10"/>
    <p:sldId id="296" r:id="rId11"/>
    <p:sldId id="284" r:id="rId12"/>
    <p:sldId id="311" r:id="rId13"/>
    <p:sldId id="317" r:id="rId14"/>
    <p:sldId id="318" r:id="rId15"/>
    <p:sldId id="297" r:id="rId16"/>
    <p:sldId id="298" r:id="rId17"/>
    <p:sldId id="319" r:id="rId18"/>
    <p:sldId id="283" r:id="rId19"/>
    <p:sldId id="320" r:id="rId20"/>
    <p:sldId id="321" r:id="rId21"/>
    <p:sldId id="286" r:id="rId22"/>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8" autoAdjust="0"/>
  </p:normalViewPr>
  <p:slideViewPr>
    <p:cSldViewPr>
      <p:cViewPr varScale="1">
        <p:scale>
          <a:sx n="81" d="100"/>
          <a:sy n="81" d="100"/>
        </p:scale>
        <p:origin x="77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A743895-7619-409B-8F23-1841F7E7020E}" type="datetimeFigureOut">
              <a:rPr lang="nl-NL" smtClean="0"/>
              <a:t>5-10-2020</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66FAC64-AE6D-47FE-9F82-63704C2D84C3}" type="slidenum">
              <a:rPr lang="nl-NL" smtClean="0"/>
              <a:t>‹nr.›</a:t>
            </a:fld>
            <a:endParaRPr lang="nl-NL"/>
          </a:p>
        </p:txBody>
      </p:sp>
    </p:spTree>
    <p:extLst>
      <p:ext uri="{BB962C8B-B14F-4D97-AF65-F5344CB8AC3E}">
        <p14:creationId xmlns:p14="http://schemas.microsoft.com/office/powerpoint/2010/main" val="5537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250" cy="4964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1"/>
            <a:ext cx="2889250" cy="496412"/>
          </a:xfrm>
          <a:prstGeom prst="rect">
            <a:avLst/>
          </a:prstGeom>
        </p:spPr>
        <p:txBody>
          <a:bodyPr vert="horz" lIns="91440" tIns="45720" rIns="91440" bIns="45720" rtlCol="0"/>
          <a:lstStyle>
            <a:lvl1pPr algn="r">
              <a:defRPr sz="1200"/>
            </a:lvl1pPr>
          </a:lstStyle>
          <a:p>
            <a:fld id="{3718EE87-0EFD-436B-8468-2D5B3D122E58}" type="datetimeFigureOut">
              <a:rPr lang="nl-NL" smtClean="0"/>
              <a:t>5-10-2020</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15113"/>
            <a:ext cx="5335588" cy="446770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630"/>
            <a:ext cx="2889250"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8630"/>
            <a:ext cx="2889250" cy="496411"/>
          </a:xfrm>
          <a:prstGeom prst="rect">
            <a:avLst/>
          </a:prstGeom>
        </p:spPr>
        <p:txBody>
          <a:bodyPr vert="horz" lIns="91440" tIns="45720" rIns="91440" bIns="45720" rtlCol="0" anchor="b"/>
          <a:lstStyle>
            <a:lvl1pPr algn="r">
              <a:defRPr sz="1200"/>
            </a:lvl1pPr>
          </a:lstStyle>
          <a:p>
            <a:fld id="{5A1C20EE-FFC7-4FA3-8B73-515F2360B9B8}" type="slidenum">
              <a:rPr lang="nl-NL" smtClean="0"/>
              <a:t>‹nr.›</a:t>
            </a:fld>
            <a:endParaRPr lang="nl-NL"/>
          </a:p>
        </p:txBody>
      </p:sp>
    </p:spTree>
    <p:extLst>
      <p:ext uri="{BB962C8B-B14F-4D97-AF65-F5344CB8AC3E}">
        <p14:creationId xmlns:p14="http://schemas.microsoft.com/office/powerpoint/2010/main" val="49472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a:t>
            </a:fld>
            <a:endParaRPr lang="nl-NL"/>
          </a:p>
        </p:txBody>
      </p:sp>
    </p:spTree>
    <p:extLst>
      <p:ext uri="{BB962C8B-B14F-4D97-AF65-F5344CB8AC3E}">
        <p14:creationId xmlns:p14="http://schemas.microsoft.com/office/powerpoint/2010/main" val="15234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term duurzaamheid is gedefinieerd in het VN </a:t>
            </a:r>
            <a:r>
              <a:rPr lang="nl-NL" dirty="0" err="1"/>
              <a:t>Brundtland</a:t>
            </a:r>
            <a:r>
              <a:rPr lang="nl-NL" dirty="0"/>
              <a:t>-rapport uit 1987. De Food </a:t>
            </a:r>
            <a:r>
              <a:rPr lang="nl-NL" dirty="0" err="1"/>
              <a:t>and</a:t>
            </a:r>
            <a:r>
              <a:rPr lang="nl-NL" dirty="0"/>
              <a:t> Agricultural </a:t>
            </a:r>
            <a:r>
              <a:rPr lang="nl-NL" dirty="0" err="1"/>
              <a:t>Organization</a:t>
            </a:r>
            <a:r>
              <a:rPr lang="nl-NL" dirty="0"/>
              <a:t> van de VN heeft daarvan een definitie afgeleid voor voedselpatronen: “Duurzame voedselpatronen zijn voedselpatronen met een lage milieubelasting, die bijdragen aan voedselveiligheid en gezondheid voor de huidige en toekomstige generaties. Het voorzien in de behoeften van de wereldbevolking betekent dat er voldoende, gevarieerd, gezond en veilig voedsel beschikbaar is en dat dit eerlijk verdeeld is.”</a:t>
            </a:r>
          </a:p>
          <a:p>
            <a:endParaRPr lang="nl-NL" dirty="0"/>
          </a:p>
          <a:p>
            <a:r>
              <a:rPr lang="nl-NL" dirty="0"/>
              <a:t>Er is ook een bredere definitie van duurzaamheid vanuit de overheid. Daarin betekent duurzaam voedsel een productie en consumptie met respect voor mens, dier en milieu. Het gaat bij duurzaam dus niet alleen over milieu en klimaat zoals in de eerste definitie, maar ook over andere voedselkwaliteitsaspecten zoals:</a:t>
            </a:r>
          </a:p>
          <a:p>
            <a:r>
              <a:rPr lang="nl-NL" dirty="0"/>
              <a:t>◾ Dierenwelzijn</a:t>
            </a:r>
          </a:p>
          <a:p>
            <a:r>
              <a:rPr lang="nl-NL" dirty="0"/>
              <a:t>◾ Natuurbehoud</a:t>
            </a:r>
          </a:p>
          <a:p>
            <a:r>
              <a:rPr lang="nl-NL" dirty="0"/>
              <a:t>◾ Milieu en klimaat</a:t>
            </a:r>
          </a:p>
          <a:p>
            <a:r>
              <a:rPr lang="nl-NL" dirty="0"/>
              <a:t>◾ Eerlijke handel (fair </a:t>
            </a:r>
            <a:r>
              <a:rPr lang="nl-NL" dirty="0" err="1"/>
              <a:t>trade</a:t>
            </a:r>
            <a:r>
              <a:rPr lang="nl-NL" dirty="0"/>
              <a:t>). </a:t>
            </a:r>
          </a:p>
          <a:p>
            <a:endParaRPr lang="nl-NL" dirty="0"/>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6</a:t>
            </a:fld>
            <a:endParaRPr lang="nl-NL"/>
          </a:p>
        </p:txBody>
      </p:sp>
    </p:spTree>
    <p:extLst>
      <p:ext uri="{BB962C8B-B14F-4D97-AF65-F5344CB8AC3E}">
        <p14:creationId xmlns:p14="http://schemas.microsoft.com/office/powerpoint/2010/main" val="11981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MVO?</a:t>
            </a:r>
          </a:p>
          <a:p>
            <a:endParaRPr lang="nl-NL" dirty="0"/>
          </a:p>
          <a:p>
            <a:r>
              <a:rPr lang="nl-NL" sz="1100" dirty="0"/>
              <a:t>Bedrijven hebben verschillende redenen om zich met MVO bezig te houden. In de praktijk spelen altijd meerdere motieven een rol. We onderscheiden 3 hoofdmotieven:</a:t>
            </a:r>
          </a:p>
          <a:p>
            <a:r>
              <a:rPr lang="nl-NL" sz="1100" dirty="0"/>
              <a:t> </a:t>
            </a:r>
          </a:p>
          <a:p>
            <a:r>
              <a:rPr lang="nl-NL" sz="1100" dirty="0"/>
              <a:t>MVO omdat het loont </a:t>
            </a:r>
          </a:p>
          <a:p>
            <a:r>
              <a:rPr lang="nl-NL" sz="1100" dirty="0"/>
              <a:t>MVO draagt bij aan de financiële prestaties van bedrijven. Onder meer door de stijgende vraag naar duurzame producten en diensten, maar bijvoorbeeld ook omdat MVO de arbeidsproductiviteit verhoogt. In ons dossier MVO loont vindt u alle financiële voordelen van MVO op een rij.</a:t>
            </a:r>
          </a:p>
          <a:p>
            <a:r>
              <a:rPr lang="nl-NL" sz="1100" dirty="0"/>
              <a:t> </a:t>
            </a:r>
          </a:p>
          <a:p>
            <a:r>
              <a:rPr lang="nl-NL" sz="1100" dirty="0"/>
              <a:t>MVO omdat het moet </a:t>
            </a:r>
          </a:p>
          <a:p>
            <a:r>
              <a:rPr lang="nl-NL" sz="1100" dirty="0"/>
              <a:t>Soms worden bedrijven gedwongen om zich (meer) met MVO bezig te houden. Bijvoorbeeld door consumentenboycots, mediaschandalen, stakingen of ingrijpen van de overheid. Vaak houden ze zich dan niet aan de minimale maatschappelijke normen, waardoor ze hun ‘</a:t>
            </a:r>
            <a:r>
              <a:rPr lang="nl-NL" sz="1100" dirty="0" err="1"/>
              <a:t>license</a:t>
            </a:r>
            <a:r>
              <a:rPr lang="nl-NL" sz="1100" dirty="0"/>
              <a:t> </a:t>
            </a:r>
            <a:r>
              <a:rPr lang="nl-NL" sz="1100" dirty="0" err="1"/>
              <a:t>to</a:t>
            </a:r>
            <a:r>
              <a:rPr lang="nl-NL" sz="1100" dirty="0"/>
              <a:t> </a:t>
            </a:r>
            <a:r>
              <a:rPr lang="nl-NL" sz="1100" dirty="0" err="1"/>
              <a:t>operate</a:t>
            </a:r>
            <a:r>
              <a:rPr lang="nl-NL" sz="1100" dirty="0"/>
              <a:t>’ verliezen. Bedrijven die zich met MVO bezig houden krijgen minder te maken met zulke acties en boycots.</a:t>
            </a:r>
          </a:p>
          <a:p>
            <a:r>
              <a:rPr lang="nl-NL" sz="1100" dirty="0"/>
              <a:t> </a:t>
            </a:r>
          </a:p>
          <a:p>
            <a:r>
              <a:rPr lang="nl-NL" sz="1100" dirty="0"/>
              <a:t>MVO omdat het hoort </a:t>
            </a:r>
          </a:p>
          <a:p>
            <a:r>
              <a:rPr lang="nl-NL" sz="1100" dirty="0"/>
              <a:t>Niet alleen financiële overwegingen spelen een rol bij MVO. Veel bedrijven doen het omdat zij een steentje willen bijdragen aan de maatschappij en ze het milieu niet teveel willen belasten. Ze doen aan MVO omdat ze vinden dat het hoort. Bij sommige ondernemingen, zoals </a:t>
            </a:r>
            <a:r>
              <a:rPr lang="nl-NL" sz="1100" dirty="0" err="1"/>
              <a:t>Triodos</a:t>
            </a:r>
            <a:r>
              <a:rPr lang="nl-NL" sz="1100" dirty="0"/>
              <a:t> Bank en Ecostyle, liggen ethische motieven zelfs aan de basis van het bedrijf. Duurzaamheid vormt de kern van hun bedrijfsstrategie</a:t>
            </a:r>
            <a:r>
              <a:rPr lang="nl-NL" dirty="0"/>
              <a:t>.</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9</a:t>
            </a:fld>
            <a:endParaRPr lang="nl-NL"/>
          </a:p>
        </p:txBody>
      </p:sp>
    </p:spTree>
    <p:extLst>
      <p:ext uri="{BB962C8B-B14F-4D97-AF65-F5344CB8AC3E}">
        <p14:creationId xmlns:p14="http://schemas.microsoft.com/office/powerpoint/2010/main" val="365709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88B96D6-23DC-42F7-9FF5-BC4024A1B23A}" type="datetime1">
              <a:rPr lang="nl-NL" smtClean="0"/>
              <a:t>5-10-2020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FD45266-F890-4970-A83C-6C5D146B1C33}" type="datetime1">
              <a:rPr lang="nl-NL" smtClean="0"/>
              <a:t>5-10-2020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CD08EB-AD44-4151-9FD5-81212A6F9907}" type="datetime1">
              <a:rPr lang="nl-NL" smtClean="0"/>
              <a:t>5-10-2020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408E49E-63D4-4733-BA6A-346356CB46FE}" type="datetime1">
              <a:rPr lang="nl-NL" smtClean="0"/>
              <a:t>5-10-2020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B11C57-4A85-4438-B9F3-8AB5696A2A7E}" type="datetime1">
              <a:rPr lang="nl-NL" smtClean="0"/>
              <a:t>5-10-2020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CD3091-38EB-4999-A78D-45CD8CD3BC30}" type="datetime1">
              <a:rPr lang="nl-NL" smtClean="0"/>
              <a:t>5-10-2020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A70636-0A64-45ED-A0FD-74AABE82D857}" type="datetime1">
              <a:rPr lang="nl-NL" smtClean="0"/>
              <a:t>5-10-2020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152262-A4DB-4E6A-B188-D6117ED32057}" type="datetime1">
              <a:rPr lang="nl-NL" smtClean="0"/>
              <a:t>5-10-2020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F4CBB3-F458-4F3F-A9C5-FEE92DDE0966}" type="datetime1">
              <a:rPr lang="nl-NL" smtClean="0"/>
              <a:t>5-10-2020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A6EC532-6837-4A6E-8415-84D5D1D9830D}" type="datetime1">
              <a:rPr lang="nl-NL" smtClean="0"/>
              <a:t>5-10-2020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31F9-A8C3-401F-83B7-60F2CD688380}" type="datetime1">
              <a:rPr lang="nl-NL" smtClean="0"/>
              <a:t>5-10-2020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06-09-2016</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88"/>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lstStyle/>
          <a:p>
            <a:r>
              <a:rPr lang="nl-NL" dirty="0"/>
              <a:t>Machinale onkruidbestrijding</a:t>
            </a:r>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42403001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dirty="0"/>
            </a:br>
            <a:r>
              <a:rPr lang="nl-NL" dirty="0"/>
              <a:t>Minder middelen gebruik</a:t>
            </a:r>
          </a:p>
        </p:txBody>
      </p:sp>
      <p:sp>
        <p:nvSpPr>
          <p:cNvPr id="4" name="Tijdelijke aanduiding voor inhoud 3">
            <a:extLst>
              <a:ext uri="{FF2B5EF4-FFF2-40B4-BE49-F238E27FC236}">
                <a16:creationId xmlns:a16="http://schemas.microsoft.com/office/drawing/2014/main" id="{2AE98C8B-FC5B-47C8-8CCC-C16DE50A0642}"/>
              </a:ext>
            </a:extLst>
          </p:cNvPr>
          <p:cNvSpPr>
            <a:spLocks noGrp="1"/>
          </p:cNvSpPr>
          <p:nvPr>
            <p:ph idx="1"/>
          </p:nvPr>
        </p:nvSpPr>
        <p:spPr/>
        <p:txBody>
          <a:bodyPr/>
          <a:lstStyle/>
          <a:p>
            <a:endParaRPr lang="nl-NL" dirty="0"/>
          </a:p>
          <a:p>
            <a:r>
              <a:rPr lang="nl-NL" dirty="0"/>
              <a:t>Minder bespuitingen</a:t>
            </a:r>
          </a:p>
          <a:p>
            <a:endParaRPr lang="nl-NL" dirty="0"/>
          </a:p>
          <a:p>
            <a:r>
              <a:rPr lang="nl-NL" dirty="0"/>
              <a:t>Minder verlies </a:t>
            </a:r>
            <a:r>
              <a:rPr lang="nl-NL" dirty="0">
                <a:sym typeface="Wingdings" panose="05000000000000000000" pitchFamily="2" charset="2"/>
              </a:rPr>
              <a:t> </a:t>
            </a:r>
            <a:r>
              <a:rPr lang="nl-NL" dirty="0" err="1">
                <a:sym typeface="Wingdings" panose="05000000000000000000" pitchFamily="2" charset="2"/>
              </a:rPr>
              <a:t>drifreductie</a:t>
            </a:r>
            <a:endParaRPr lang="nl-NL" dirty="0">
              <a:sym typeface="Wingdings" panose="05000000000000000000" pitchFamily="2" charset="2"/>
            </a:endParaRPr>
          </a:p>
          <a:p>
            <a:endParaRPr lang="nl-NL" dirty="0">
              <a:sym typeface="Wingdings" panose="05000000000000000000" pitchFamily="2" charset="2"/>
            </a:endParaRPr>
          </a:p>
          <a:p>
            <a:r>
              <a:rPr lang="nl-NL" dirty="0">
                <a:sym typeface="Wingdings" panose="05000000000000000000" pitchFamily="2" charset="2"/>
              </a:rPr>
              <a:t>Selectief spuiten sensor gestuurd</a:t>
            </a:r>
            <a:endParaRPr lang="nl-NL" dirty="0"/>
          </a:p>
        </p:txBody>
      </p:sp>
    </p:spTree>
    <p:extLst>
      <p:ext uri="{BB962C8B-B14F-4D97-AF65-F5344CB8AC3E}">
        <p14:creationId xmlns:p14="http://schemas.microsoft.com/office/powerpoint/2010/main" val="2686720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0" y="455659"/>
            <a:ext cx="6645424" cy="648072"/>
          </a:xfrm>
        </p:spPr>
        <p:txBody>
          <a:bodyPr/>
          <a:lstStyle/>
          <a:p>
            <a:pPr algn="ctr"/>
            <a:br>
              <a:rPr lang="nl-NL" dirty="0"/>
            </a:br>
            <a:r>
              <a:rPr lang="nl-NL" dirty="0"/>
              <a:t>drift reducerende maatregelen</a:t>
            </a:r>
          </a:p>
        </p:txBody>
      </p:sp>
      <p:pic>
        <p:nvPicPr>
          <p:cNvPr id="4" name="Tijdelijke aanduiding voor inhoud 3">
            <a:extLst>
              <a:ext uri="{FF2B5EF4-FFF2-40B4-BE49-F238E27FC236}">
                <a16:creationId xmlns:a16="http://schemas.microsoft.com/office/drawing/2014/main" id="{B68E960C-E74A-4A02-85AC-AC3C8D793C5C}"/>
              </a:ext>
            </a:extLst>
          </p:cNvPr>
          <p:cNvPicPr>
            <a:picLocks noGrp="1" noChangeAspect="1"/>
          </p:cNvPicPr>
          <p:nvPr>
            <p:ph idx="1"/>
          </p:nvPr>
        </p:nvPicPr>
        <p:blipFill>
          <a:blip r:embed="rId2"/>
          <a:stretch>
            <a:fillRect/>
          </a:stretch>
        </p:blipFill>
        <p:spPr>
          <a:xfrm>
            <a:off x="899592" y="1628800"/>
            <a:ext cx="3847191" cy="2482059"/>
          </a:xfrm>
          <a:prstGeom prst="rect">
            <a:avLst/>
          </a:prstGeom>
        </p:spPr>
      </p:pic>
      <p:pic>
        <p:nvPicPr>
          <p:cNvPr id="6" name="Afbeelding 5">
            <a:extLst>
              <a:ext uri="{FF2B5EF4-FFF2-40B4-BE49-F238E27FC236}">
                <a16:creationId xmlns:a16="http://schemas.microsoft.com/office/drawing/2014/main" id="{CC6D8B29-0828-4AE5-9074-F68C625DFA62}"/>
              </a:ext>
            </a:extLst>
          </p:cNvPr>
          <p:cNvPicPr>
            <a:picLocks noChangeAspect="1"/>
          </p:cNvPicPr>
          <p:nvPr/>
        </p:nvPicPr>
        <p:blipFill>
          <a:blip r:embed="rId3"/>
          <a:stretch>
            <a:fillRect/>
          </a:stretch>
        </p:blipFill>
        <p:spPr>
          <a:xfrm>
            <a:off x="4946326" y="1628799"/>
            <a:ext cx="3845443" cy="2482059"/>
          </a:xfrm>
          <a:prstGeom prst="rect">
            <a:avLst/>
          </a:prstGeom>
        </p:spPr>
      </p:pic>
      <p:pic>
        <p:nvPicPr>
          <p:cNvPr id="7" name="Afbeelding 6">
            <a:extLst>
              <a:ext uri="{FF2B5EF4-FFF2-40B4-BE49-F238E27FC236}">
                <a16:creationId xmlns:a16="http://schemas.microsoft.com/office/drawing/2014/main" id="{6944D96E-EF2D-4EDF-A3D7-6D748F080B50}"/>
              </a:ext>
            </a:extLst>
          </p:cNvPr>
          <p:cNvPicPr>
            <a:picLocks noChangeAspect="1"/>
          </p:cNvPicPr>
          <p:nvPr/>
        </p:nvPicPr>
        <p:blipFill>
          <a:blip r:embed="rId4"/>
          <a:stretch>
            <a:fillRect/>
          </a:stretch>
        </p:blipFill>
        <p:spPr>
          <a:xfrm>
            <a:off x="3059832" y="4293096"/>
            <a:ext cx="3772989" cy="2421632"/>
          </a:xfrm>
          <a:prstGeom prst="rect">
            <a:avLst/>
          </a:prstGeom>
        </p:spPr>
      </p:pic>
    </p:spTree>
    <p:extLst>
      <p:ext uri="{BB962C8B-B14F-4D97-AF65-F5344CB8AC3E}">
        <p14:creationId xmlns:p14="http://schemas.microsoft.com/office/powerpoint/2010/main" val="2560160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Selectief spuiten</a:t>
            </a:r>
          </a:p>
        </p:txBody>
      </p:sp>
      <p:pic>
        <p:nvPicPr>
          <p:cNvPr id="4" name="Tijdelijke aanduiding voor inhoud 3">
            <a:extLst>
              <a:ext uri="{FF2B5EF4-FFF2-40B4-BE49-F238E27FC236}">
                <a16:creationId xmlns:a16="http://schemas.microsoft.com/office/drawing/2014/main" id="{D8540C00-3C36-4FE5-BA6C-43E769DD338C}"/>
              </a:ext>
            </a:extLst>
          </p:cNvPr>
          <p:cNvPicPr>
            <a:picLocks noGrp="1" noChangeAspect="1"/>
          </p:cNvPicPr>
          <p:nvPr>
            <p:ph idx="1"/>
          </p:nvPr>
        </p:nvPicPr>
        <p:blipFill>
          <a:blip r:embed="rId2"/>
          <a:stretch>
            <a:fillRect/>
          </a:stretch>
        </p:blipFill>
        <p:spPr>
          <a:xfrm>
            <a:off x="2338260" y="1412776"/>
            <a:ext cx="6009773" cy="4536503"/>
          </a:xfrm>
          <a:prstGeom prst="rect">
            <a:avLst/>
          </a:prstGeom>
        </p:spPr>
      </p:pic>
    </p:spTree>
    <p:extLst>
      <p:ext uri="{BB962C8B-B14F-4D97-AF65-F5344CB8AC3E}">
        <p14:creationId xmlns:p14="http://schemas.microsoft.com/office/powerpoint/2010/main" val="2774271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75474-8B22-4615-A687-191CAF95B002}"/>
              </a:ext>
            </a:extLst>
          </p:cNvPr>
          <p:cNvSpPr>
            <a:spLocks noGrp="1"/>
          </p:cNvSpPr>
          <p:nvPr>
            <p:ph type="title"/>
          </p:nvPr>
        </p:nvSpPr>
        <p:spPr/>
        <p:txBody>
          <a:bodyPr/>
          <a:lstStyle/>
          <a:p>
            <a:pPr algn="ctr"/>
            <a:r>
              <a:rPr lang="nl-NL" dirty="0"/>
              <a:t>Mechanisch voordelen</a:t>
            </a:r>
          </a:p>
        </p:txBody>
      </p:sp>
      <p:sp>
        <p:nvSpPr>
          <p:cNvPr id="3" name="Tijdelijke aanduiding voor inhoud 2">
            <a:extLst>
              <a:ext uri="{FF2B5EF4-FFF2-40B4-BE49-F238E27FC236}">
                <a16:creationId xmlns:a16="http://schemas.microsoft.com/office/drawing/2014/main" id="{7809CA53-763B-4B4C-9D86-DD94B1B1852C}"/>
              </a:ext>
            </a:extLst>
          </p:cNvPr>
          <p:cNvSpPr>
            <a:spLocks noGrp="1"/>
          </p:cNvSpPr>
          <p:nvPr>
            <p:ph idx="1"/>
          </p:nvPr>
        </p:nvSpPr>
        <p:spPr/>
        <p:txBody>
          <a:bodyPr/>
          <a:lstStyle/>
          <a:p>
            <a:r>
              <a:rPr lang="nl-NL" dirty="0"/>
              <a:t>Geen chemische middelen in het milieu</a:t>
            </a:r>
          </a:p>
          <a:p>
            <a:r>
              <a:rPr lang="nl-NL" dirty="0"/>
              <a:t>Gewas heeft minder last van groeiremming dan bij chemische bestrijding</a:t>
            </a:r>
          </a:p>
          <a:p>
            <a:r>
              <a:rPr lang="nl-NL" dirty="0"/>
              <a:t>Ook toepasbaar bij hoger onkruid</a:t>
            </a:r>
          </a:p>
          <a:p>
            <a:r>
              <a:rPr lang="nl-NL" dirty="0"/>
              <a:t>Maatschappelijk geaccepteerd</a:t>
            </a:r>
          </a:p>
        </p:txBody>
      </p:sp>
    </p:spTree>
    <p:extLst>
      <p:ext uri="{BB962C8B-B14F-4D97-AF65-F5344CB8AC3E}">
        <p14:creationId xmlns:p14="http://schemas.microsoft.com/office/powerpoint/2010/main" val="2125404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03658A-DE81-4B8D-96AF-98FB7EDB228A}"/>
              </a:ext>
            </a:extLst>
          </p:cNvPr>
          <p:cNvSpPr>
            <a:spLocks noGrp="1"/>
          </p:cNvSpPr>
          <p:nvPr>
            <p:ph type="title"/>
          </p:nvPr>
        </p:nvSpPr>
        <p:spPr/>
        <p:txBody>
          <a:bodyPr/>
          <a:lstStyle/>
          <a:p>
            <a:pPr algn="ctr"/>
            <a:r>
              <a:rPr lang="nl-NL" dirty="0"/>
              <a:t>Nadelen mechanisch</a:t>
            </a:r>
          </a:p>
        </p:txBody>
      </p:sp>
      <p:sp>
        <p:nvSpPr>
          <p:cNvPr id="3" name="Tijdelijke aanduiding voor inhoud 2">
            <a:extLst>
              <a:ext uri="{FF2B5EF4-FFF2-40B4-BE49-F238E27FC236}">
                <a16:creationId xmlns:a16="http://schemas.microsoft.com/office/drawing/2014/main" id="{7B44158C-F4F1-4B72-876E-997938948EC2}"/>
              </a:ext>
            </a:extLst>
          </p:cNvPr>
          <p:cNvSpPr>
            <a:spLocks noGrp="1"/>
          </p:cNvSpPr>
          <p:nvPr>
            <p:ph idx="1"/>
          </p:nvPr>
        </p:nvSpPr>
        <p:spPr/>
        <p:txBody>
          <a:bodyPr/>
          <a:lstStyle/>
          <a:p>
            <a:r>
              <a:rPr lang="nl-NL" dirty="0"/>
              <a:t>Arbeidsintensiever dan chemisch</a:t>
            </a:r>
          </a:p>
          <a:p>
            <a:r>
              <a:rPr lang="nl-NL" dirty="0"/>
              <a:t>Op verharding worden alleen bovengrondse delen bereikt</a:t>
            </a:r>
          </a:p>
          <a:p>
            <a:r>
              <a:rPr lang="nl-NL" dirty="0"/>
              <a:t>Stalen restdelen van een borstel blijven achter op verharding</a:t>
            </a:r>
          </a:p>
          <a:p>
            <a:r>
              <a:rPr lang="nl-NL" dirty="0"/>
              <a:t>weersafhankelijk</a:t>
            </a:r>
          </a:p>
        </p:txBody>
      </p:sp>
    </p:spTree>
    <p:extLst>
      <p:ext uri="{BB962C8B-B14F-4D97-AF65-F5344CB8AC3E}">
        <p14:creationId xmlns:p14="http://schemas.microsoft.com/office/powerpoint/2010/main" val="1619503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dirty="0"/>
            </a:br>
            <a:r>
              <a:rPr lang="nl-NL" dirty="0"/>
              <a:t>Mechanische onkruidbestrijding</a:t>
            </a:r>
          </a:p>
        </p:txBody>
      </p:sp>
      <p:sp>
        <p:nvSpPr>
          <p:cNvPr id="4" name="Tijdelijke aanduiding voor inhoud 3">
            <a:extLst>
              <a:ext uri="{FF2B5EF4-FFF2-40B4-BE49-F238E27FC236}">
                <a16:creationId xmlns:a16="http://schemas.microsoft.com/office/drawing/2014/main" id="{EA36B518-701B-4184-A482-165F9B866644}"/>
              </a:ext>
            </a:extLst>
          </p:cNvPr>
          <p:cNvSpPr>
            <a:spLocks noGrp="1"/>
          </p:cNvSpPr>
          <p:nvPr>
            <p:ph idx="1"/>
          </p:nvPr>
        </p:nvSpPr>
        <p:spPr/>
        <p:txBody>
          <a:bodyPr/>
          <a:lstStyle/>
          <a:p>
            <a:endParaRPr lang="nl-NL" dirty="0"/>
          </a:p>
          <a:p>
            <a:pPr>
              <a:buFont typeface="Wingdings" panose="05000000000000000000" pitchFamily="2" charset="2"/>
              <a:buChar char="Ø"/>
            </a:pPr>
            <a:r>
              <a:rPr lang="nl-NL" dirty="0"/>
              <a:t>Schoffelen</a:t>
            </a:r>
          </a:p>
          <a:p>
            <a:pPr>
              <a:buFont typeface="Wingdings" panose="05000000000000000000" pitchFamily="2" charset="2"/>
              <a:buChar char="Ø"/>
            </a:pPr>
            <a:endParaRPr lang="nl-NL" dirty="0"/>
          </a:p>
          <a:p>
            <a:pPr>
              <a:buFont typeface="Wingdings" panose="05000000000000000000" pitchFamily="2" charset="2"/>
              <a:buChar char="Ø"/>
            </a:pPr>
            <a:r>
              <a:rPr lang="nl-NL" dirty="0"/>
              <a:t>Wiedeggen</a:t>
            </a:r>
          </a:p>
          <a:p>
            <a:pPr>
              <a:buFont typeface="Wingdings" panose="05000000000000000000" pitchFamily="2" charset="2"/>
              <a:buChar char="Ø"/>
            </a:pPr>
            <a:endParaRPr lang="nl-NL" dirty="0"/>
          </a:p>
          <a:p>
            <a:pPr>
              <a:buFont typeface="Wingdings" panose="05000000000000000000" pitchFamily="2" charset="2"/>
              <a:buChar char="Ø"/>
            </a:pPr>
            <a:r>
              <a:rPr lang="nl-NL" dirty="0"/>
              <a:t>Borstelen</a:t>
            </a:r>
          </a:p>
          <a:p>
            <a:pPr>
              <a:buFont typeface="Wingdings" panose="05000000000000000000" pitchFamily="2" charset="2"/>
              <a:buChar char="Ø"/>
            </a:pPr>
            <a:endParaRPr lang="nl-NL" dirty="0"/>
          </a:p>
          <a:p>
            <a:pPr marL="0" indent="0">
              <a:buNone/>
            </a:pPr>
            <a:endParaRPr lang="nl-NL" dirty="0"/>
          </a:p>
          <a:p>
            <a:pPr>
              <a:buFont typeface="Wingdings" panose="05000000000000000000" pitchFamily="2" charset="2"/>
              <a:buChar char="Ø"/>
            </a:pPr>
            <a:endParaRPr lang="nl-NL" dirty="0"/>
          </a:p>
          <a:p>
            <a:pPr>
              <a:buFont typeface="Wingdings" panose="05000000000000000000" pitchFamily="2" charset="2"/>
              <a:buChar char="Ø"/>
            </a:pPr>
            <a:endParaRPr lang="nl-NL" dirty="0"/>
          </a:p>
        </p:txBody>
      </p:sp>
    </p:spTree>
    <p:extLst>
      <p:ext uri="{BB962C8B-B14F-4D97-AF65-F5344CB8AC3E}">
        <p14:creationId xmlns:p14="http://schemas.microsoft.com/office/powerpoint/2010/main" val="3123544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dirty="0"/>
            </a:br>
            <a:r>
              <a:rPr lang="nl-NL" dirty="0"/>
              <a:t>Schoffelen en wiedeggen</a:t>
            </a:r>
          </a:p>
        </p:txBody>
      </p:sp>
      <p:sp>
        <p:nvSpPr>
          <p:cNvPr id="6" name="Tijdelijke aanduiding voor inhoud 5">
            <a:extLst>
              <a:ext uri="{FF2B5EF4-FFF2-40B4-BE49-F238E27FC236}">
                <a16:creationId xmlns:a16="http://schemas.microsoft.com/office/drawing/2014/main" id="{6500BD4E-04CE-4BEA-8D33-BFCBA6668ABB}"/>
              </a:ext>
            </a:extLst>
          </p:cNvPr>
          <p:cNvSpPr>
            <a:spLocks noGrp="1"/>
          </p:cNvSpPr>
          <p:nvPr>
            <p:ph idx="1"/>
          </p:nvPr>
        </p:nvSpPr>
        <p:spPr/>
        <p:txBody>
          <a:bodyPr/>
          <a:lstStyle/>
          <a:p>
            <a:endParaRPr lang="nl-NL" dirty="0"/>
          </a:p>
          <a:p>
            <a:r>
              <a:rPr lang="nl-NL" dirty="0"/>
              <a:t>Alleen machinaal bij akkerbouw</a:t>
            </a:r>
          </a:p>
          <a:p>
            <a:endParaRPr lang="nl-NL" dirty="0"/>
          </a:p>
          <a:p>
            <a:r>
              <a:rPr lang="nl-NL" dirty="0"/>
              <a:t>Niet bij werken in stedelijk groen</a:t>
            </a:r>
          </a:p>
        </p:txBody>
      </p:sp>
    </p:spTree>
    <p:extLst>
      <p:ext uri="{BB962C8B-B14F-4D97-AF65-F5344CB8AC3E}">
        <p14:creationId xmlns:p14="http://schemas.microsoft.com/office/powerpoint/2010/main" val="600275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F3663-D12E-4B88-8F53-40B343D9E1A4}"/>
              </a:ext>
            </a:extLst>
          </p:cNvPr>
          <p:cNvSpPr>
            <a:spLocks noGrp="1"/>
          </p:cNvSpPr>
          <p:nvPr>
            <p:ph type="title"/>
          </p:nvPr>
        </p:nvSpPr>
        <p:spPr>
          <a:xfrm>
            <a:off x="457200" y="273050"/>
            <a:ext cx="7859216" cy="707678"/>
          </a:xfrm>
        </p:spPr>
        <p:txBody>
          <a:bodyPr/>
          <a:lstStyle/>
          <a:p>
            <a:pPr algn="ctr"/>
            <a:r>
              <a:rPr lang="nl-NL" dirty="0"/>
              <a:t>Schoffel technieken</a:t>
            </a:r>
          </a:p>
        </p:txBody>
      </p:sp>
      <p:pic>
        <p:nvPicPr>
          <p:cNvPr id="4" name="Tijdelijke aanduiding voor inhoud 3">
            <a:extLst>
              <a:ext uri="{FF2B5EF4-FFF2-40B4-BE49-F238E27FC236}">
                <a16:creationId xmlns:a16="http://schemas.microsoft.com/office/drawing/2014/main" id="{80CFD788-F98D-4791-BF39-A28A8FBA056F}"/>
              </a:ext>
            </a:extLst>
          </p:cNvPr>
          <p:cNvPicPr>
            <a:picLocks noGrp="1" noChangeAspect="1"/>
          </p:cNvPicPr>
          <p:nvPr>
            <p:ph idx="1"/>
          </p:nvPr>
        </p:nvPicPr>
        <p:blipFill>
          <a:blip r:embed="rId2"/>
          <a:stretch>
            <a:fillRect/>
          </a:stretch>
        </p:blipFill>
        <p:spPr>
          <a:xfrm>
            <a:off x="4709073" y="1690044"/>
            <a:ext cx="2988324" cy="2755628"/>
          </a:xfrm>
          <a:prstGeom prst="rect">
            <a:avLst/>
          </a:prstGeom>
        </p:spPr>
      </p:pic>
      <p:sp>
        <p:nvSpPr>
          <p:cNvPr id="6" name="Tijdelijke aanduiding voor tekst 5">
            <a:extLst>
              <a:ext uri="{FF2B5EF4-FFF2-40B4-BE49-F238E27FC236}">
                <a16:creationId xmlns:a16="http://schemas.microsoft.com/office/drawing/2014/main" id="{53E99AD7-307E-4788-B437-CC3793D5DDF8}"/>
              </a:ext>
            </a:extLst>
          </p:cNvPr>
          <p:cNvSpPr>
            <a:spLocks noGrp="1"/>
          </p:cNvSpPr>
          <p:nvPr>
            <p:ph type="body" sz="half" idx="2"/>
          </p:nvPr>
        </p:nvSpPr>
        <p:spPr>
          <a:xfrm>
            <a:off x="1907704" y="2128044"/>
            <a:ext cx="2664296" cy="4456906"/>
          </a:xfrm>
        </p:spPr>
        <p:txBody>
          <a:bodyPr/>
          <a:lstStyle/>
          <a:p>
            <a:endParaRPr lang="nl-NL" dirty="0"/>
          </a:p>
          <a:p>
            <a:r>
              <a:rPr lang="nl-NL" dirty="0"/>
              <a:t>Traditionele schoffelmachine</a:t>
            </a:r>
          </a:p>
          <a:p>
            <a:endParaRPr lang="nl-NL" dirty="0"/>
          </a:p>
          <a:p>
            <a:endParaRPr lang="nl-NL" dirty="0"/>
          </a:p>
          <a:p>
            <a:endParaRPr lang="nl-NL" dirty="0"/>
          </a:p>
          <a:p>
            <a:endParaRPr lang="nl-NL" dirty="0"/>
          </a:p>
          <a:p>
            <a:endParaRPr lang="nl-NL" dirty="0"/>
          </a:p>
          <a:p>
            <a:endParaRPr lang="nl-NL" dirty="0"/>
          </a:p>
          <a:p>
            <a:endParaRPr lang="nl-NL" dirty="0"/>
          </a:p>
          <a:p>
            <a:r>
              <a:rPr lang="nl-NL" dirty="0"/>
              <a:t>vingerwieder</a:t>
            </a:r>
          </a:p>
        </p:txBody>
      </p:sp>
      <p:pic>
        <p:nvPicPr>
          <p:cNvPr id="5" name="Afbeelding 4">
            <a:extLst>
              <a:ext uri="{FF2B5EF4-FFF2-40B4-BE49-F238E27FC236}">
                <a16:creationId xmlns:a16="http://schemas.microsoft.com/office/drawing/2014/main" id="{F36AFCCA-7A4D-4BB2-BB36-B9CC0A4D74E4}"/>
              </a:ext>
            </a:extLst>
          </p:cNvPr>
          <p:cNvPicPr>
            <a:picLocks noChangeAspect="1"/>
          </p:cNvPicPr>
          <p:nvPr/>
        </p:nvPicPr>
        <p:blipFill>
          <a:blip r:embed="rId3"/>
          <a:stretch>
            <a:fillRect/>
          </a:stretch>
        </p:blipFill>
        <p:spPr>
          <a:xfrm>
            <a:off x="4708202" y="4478644"/>
            <a:ext cx="2811192" cy="2173602"/>
          </a:xfrm>
          <a:prstGeom prst="rect">
            <a:avLst/>
          </a:prstGeom>
        </p:spPr>
      </p:pic>
      <p:pic>
        <p:nvPicPr>
          <p:cNvPr id="7" name="Afbeelding 6">
            <a:extLst>
              <a:ext uri="{FF2B5EF4-FFF2-40B4-BE49-F238E27FC236}">
                <a16:creationId xmlns:a16="http://schemas.microsoft.com/office/drawing/2014/main" id="{27629CBB-1268-4263-9DEE-46675252B3D6}"/>
              </a:ext>
            </a:extLst>
          </p:cNvPr>
          <p:cNvPicPr>
            <a:picLocks noChangeAspect="1"/>
          </p:cNvPicPr>
          <p:nvPr/>
        </p:nvPicPr>
        <p:blipFill>
          <a:blip r:embed="rId4"/>
          <a:stretch>
            <a:fillRect/>
          </a:stretch>
        </p:blipFill>
        <p:spPr>
          <a:xfrm>
            <a:off x="4708202" y="4478645"/>
            <a:ext cx="2989195" cy="2125112"/>
          </a:xfrm>
          <a:prstGeom prst="rect">
            <a:avLst/>
          </a:prstGeom>
        </p:spPr>
      </p:pic>
    </p:spTree>
    <p:extLst>
      <p:ext uri="{BB962C8B-B14F-4D97-AF65-F5344CB8AC3E}">
        <p14:creationId xmlns:p14="http://schemas.microsoft.com/office/powerpoint/2010/main" val="3627965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7200" y="273050"/>
            <a:ext cx="8147248" cy="1162050"/>
          </a:xfrm>
        </p:spPr>
        <p:txBody>
          <a:bodyPr/>
          <a:lstStyle/>
          <a:p>
            <a:pPr algn="ctr"/>
            <a:r>
              <a:rPr lang="nl-NL" sz="2800" dirty="0"/>
              <a:t>Onkruid</a:t>
            </a:r>
            <a:r>
              <a:rPr lang="nl-NL" dirty="0"/>
              <a:t> </a:t>
            </a:r>
            <a:r>
              <a:rPr lang="nl-NL" sz="2800" dirty="0"/>
              <a:t>borstelen</a:t>
            </a:r>
          </a:p>
        </p:txBody>
      </p:sp>
      <p:pic>
        <p:nvPicPr>
          <p:cNvPr id="6" name="Tijdelijke aanduiding voor inhoud 5">
            <a:extLst>
              <a:ext uri="{FF2B5EF4-FFF2-40B4-BE49-F238E27FC236}">
                <a16:creationId xmlns:a16="http://schemas.microsoft.com/office/drawing/2014/main" id="{4330CEE4-84C1-46BC-A362-10795EF76AB9}"/>
              </a:ext>
            </a:extLst>
          </p:cNvPr>
          <p:cNvPicPr>
            <a:picLocks noGrp="1" noChangeAspect="1"/>
          </p:cNvPicPr>
          <p:nvPr>
            <p:ph idx="1"/>
          </p:nvPr>
        </p:nvPicPr>
        <p:blipFill>
          <a:blip r:embed="rId2"/>
          <a:stretch>
            <a:fillRect/>
          </a:stretch>
        </p:blipFill>
        <p:spPr>
          <a:xfrm>
            <a:off x="4067944" y="1628800"/>
            <a:ext cx="4708224" cy="3842742"/>
          </a:xfrm>
          <a:prstGeom prst="rect">
            <a:avLst/>
          </a:prstGeom>
        </p:spPr>
      </p:pic>
      <p:sp>
        <p:nvSpPr>
          <p:cNvPr id="4" name="Tijdelijke aanduiding voor tekst 3">
            <a:extLst>
              <a:ext uri="{FF2B5EF4-FFF2-40B4-BE49-F238E27FC236}">
                <a16:creationId xmlns:a16="http://schemas.microsoft.com/office/drawing/2014/main" id="{4BCFEAAE-36B9-434A-BEB7-BB98F2780B9B}"/>
              </a:ext>
            </a:extLst>
          </p:cNvPr>
          <p:cNvSpPr>
            <a:spLocks noGrp="1"/>
          </p:cNvSpPr>
          <p:nvPr>
            <p:ph type="body" sz="half" idx="2"/>
          </p:nvPr>
        </p:nvSpPr>
        <p:spPr>
          <a:xfrm>
            <a:off x="1115616" y="1628800"/>
            <a:ext cx="2808312" cy="4497363"/>
          </a:xfrm>
        </p:spPr>
        <p:txBody>
          <a:bodyPr/>
          <a:lstStyle/>
          <a:p>
            <a:pPr marL="285750" indent="-285750">
              <a:buFont typeface="Arial" panose="020B0604020202020204" pitchFamily="34" charset="0"/>
              <a:buChar char="•"/>
            </a:pPr>
            <a:r>
              <a:rPr lang="nl-NL" dirty="0"/>
              <a:t>Maatschappelijk geaccepteerd</a:t>
            </a:r>
          </a:p>
          <a:p>
            <a:pPr marL="285750" indent="-285750">
              <a:buFont typeface="Arial" panose="020B0604020202020204" pitchFamily="34" charset="0"/>
              <a:buChar char="•"/>
            </a:pPr>
            <a:r>
              <a:rPr lang="nl-NL" dirty="0"/>
              <a:t>Grote capaciteit</a:t>
            </a:r>
          </a:p>
          <a:p>
            <a:pPr marL="285750" indent="-285750">
              <a:buFont typeface="Arial" panose="020B0604020202020204" pitchFamily="34" charset="0"/>
              <a:buChar char="•"/>
            </a:pPr>
            <a:r>
              <a:rPr lang="nl-NL" dirty="0"/>
              <a:t>Wendbare compacte machine</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Veel stofvorming</a:t>
            </a:r>
          </a:p>
          <a:p>
            <a:pPr marL="285750" indent="-285750">
              <a:buFont typeface="Arial" panose="020B0604020202020204" pitchFamily="34" charset="0"/>
              <a:buChar char="•"/>
            </a:pPr>
            <a:r>
              <a:rPr lang="nl-NL" dirty="0"/>
              <a:t>Vrijkomende ijzer deeltjes van borstel kunnen lekke banden veroorzaken</a:t>
            </a:r>
          </a:p>
          <a:p>
            <a:pPr marL="285750" indent="-285750">
              <a:buFont typeface="Arial" panose="020B0604020202020204" pitchFamily="34" charset="0"/>
              <a:buChar char="•"/>
            </a:pPr>
            <a:r>
              <a:rPr lang="nl-NL" dirty="0"/>
              <a:t>Beschadiging van auto’s door rondvliegende deeltjes</a:t>
            </a:r>
          </a:p>
          <a:p>
            <a:pPr marL="285750" indent="-285750">
              <a:buFont typeface="Arial" panose="020B0604020202020204" pitchFamily="34" charset="0"/>
              <a:buChar char="•"/>
            </a:pPr>
            <a:r>
              <a:rPr lang="nl-NL" dirty="0"/>
              <a:t>Beschadiging aan bestrating</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Wordt meestal gevolgd door veegmachine</a:t>
            </a:r>
          </a:p>
        </p:txBody>
      </p:sp>
    </p:spTree>
    <p:extLst>
      <p:ext uri="{BB962C8B-B14F-4D97-AF65-F5344CB8AC3E}">
        <p14:creationId xmlns:p14="http://schemas.microsoft.com/office/powerpoint/2010/main" val="3483634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D77FBD9-5EF9-4A11-AEAE-1029C7CB1FA4}"/>
              </a:ext>
            </a:extLst>
          </p:cNvPr>
          <p:cNvSpPr>
            <a:spLocks noGrp="1"/>
          </p:cNvSpPr>
          <p:nvPr>
            <p:ph type="title"/>
          </p:nvPr>
        </p:nvSpPr>
        <p:spPr/>
        <p:txBody>
          <a:bodyPr/>
          <a:lstStyle/>
          <a:p>
            <a:r>
              <a:rPr lang="nl-NL" dirty="0"/>
              <a:t> Voordelen Thermische bestrijding</a:t>
            </a:r>
          </a:p>
        </p:txBody>
      </p:sp>
      <p:sp>
        <p:nvSpPr>
          <p:cNvPr id="6" name="Tijdelijke aanduiding voor inhoud 5">
            <a:extLst>
              <a:ext uri="{FF2B5EF4-FFF2-40B4-BE49-F238E27FC236}">
                <a16:creationId xmlns:a16="http://schemas.microsoft.com/office/drawing/2014/main" id="{C0CFF3A6-EA32-4D24-963F-9B0E67BA8C2C}"/>
              </a:ext>
            </a:extLst>
          </p:cNvPr>
          <p:cNvSpPr>
            <a:spLocks noGrp="1"/>
          </p:cNvSpPr>
          <p:nvPr>
            <p:ph idx="1"/>
          </p:nvPr>
        </p:nvSpPr>
        <p:spPr/>
        <p:txBody>
          <a:bodyPr/>
          <a:lstStyle/>
          <a:p>
            <a:r>
              <a:rPr lang="nl-NL" dirty="0"/>
              <a:t>Maatschappelijk geaccepteerd</a:t>
            </a:r>
          </a:p>
          <a:p>
            <a:r>
              <a:rPr lang="nl-NL" dirty="0"/>
              <a:t>Geen bijwerking zoals bij spuiten of borstelen</a:t>
            </a:r>
          </a:p>
        </p:txBody>
      </p:sp>
    </p:spTree>
    <p:extLst>
      <p:ext uri="{BB962C8B-B14F-4D97-AF65-F5344CB8AC3E}">
        <p14:creationId xmlns:p14="http://schemas.microsoft.com/office/powerpoint/2010/main" val="3796778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5C9891-1C76-403F-B8DB-62AF2B0D30DF}"/>
              </a:ext>
            </a:extLst>
          </p:cNvPr>
          <p:cNvSpPr>
            <a:spLocks noGrp="1"/>
          </p:cNvSpPr>
          <p:nvPr>
            <p:ph type="title"/>
          </p:nvPr>
        </p:nvSpPr>
        <p:spPr/>
        <p:txBody>
          <a:bodyPr/>
          <a:lstStyle/>
          <a:p>
            <a:r>
              <a:rPr lang="nl-NL" dirty="0"/>
              <a:t> 3 hoofdgroepen</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endParaRPr lang="nl-NL" dirty="0"/>
          </a:p>
          <a:p>
            <a:pPr>
              <a:buFont typeface="Wingdings" panose="05000000000000000000" pitchFamily="2" charset="2"/>
              <a:buChar char="Ø"/>
            </a:pPr>
            <a:r>
              <a:rPr lang="nl-NL" dirty="0"/>
              <a:t> Chemisch</a:t>
            </a:r>
          </a:p>
          <a:p>
            <a:pPr>
              <a:buFont typeface="Wingdings" panose="05000000000000000000" pitchFamily="2" charset="2"/>
              <a:buChar char="Ø"/>
            </a:pPr>
            <a:endParaRPr lang="nl-NL" dirty="0"/>
          </a:p>
          <a:p>
            <a:pPr>
              <a:buFont typeface="Wingdings" panose="05000000000000000000" pitchFamily="2" charset="2"/>
              <a:buChar char="Ø"/>
            </a:pPr>
            <a:r>
              <a:rPr lang="nl-NL" dirty="0"/>
              <a:t>Mechanisch</a:t>
            </a:r>
          </a:p>
          <a:p>
            <a:pPr>
              <a:buFont typeface="Wingdings" panose="05000000000000000000" pitchFamily="2" charset="2"/>
              <a:buChar char="Ø"/>
            </a:pPr>
            <a:endParaRPr lang="nl-NL" dirty="0"/>
          </a:p>
          <a:p>
            <a:pPr>
              <a:buFont typeface="Wingdings" panose="05000000000000000000" pitchFamily="2" charset="2"/>
              <a:buChar char="Ø"/>
            </a:pPr>
            <a:r>
              <a:rPr lang="nl-NL" dirty="0"/>
              <a:t>Thermisch</a:t>
            </a:r>
          </a:p>
          <a:p>
            <a:endParaRPr lang="nl-NL" dirty="0"/>
          </a:p>
        </p:txBody>
      </p:sp>
    </p:spTree>
    <p:extLst>
      <p:ext uri="{BB962C8B-B14F-4D97-AF65-F5344CB8AC3E}">
        <p14:creationId xmlns:p14="http://schemas.microsoft.com/office/powerpoint/2010/main" val="2331212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708B44-6EAF-49C0-A839-10239DC1EEBA}"/>
              </a:ext>
            </a:extLst>
          </p:cNvPr>
          <p:cNvSpPr>
            <a:spLocks noGrp="1"/>
          </p:cNvSpPr>
          <p:nvPr>
            <p:ph type="title"/>
          </p:nvPr>
        </p:nvSpPr>
        <p:spPr/>
        <p:txBody>
          <a:bodyPr/>
          <a:lstStyle/>
          <a:p>
            <a:r>
              <a:rPr lang="nl-NL" dirty="0"/>
              <a:t>Nadelen Thermische bestrijding</a:t>
            </a:r>
          </a:p>
        </p:txBody>
      </p:sp>
      <p:sp>
        <p:nvSpPr>
          <p:cNvPr id="3" name="Tijdelijke aanduiding voor inhoud 2">
            <a:extLst>
              <a:ext uri="{FF2B5EF4-FFF2-40B4-BE49-F238E27FC236}">
                <a16:creationId xmlns:a16="http://schemas.microsoft.com/office/drawing/2014/main" id="{8FEE4C64-F371-4CE1-A11D-0BAE0E273F51}"/>
              </a:ext>
            </a:extLst>
          </p:cNvPr>
          <p:cNvSpPr>
            <a:spLocks noGrp="1"/>
          </p:cNvSpPr>
          <p:nvPr>
            <p:ph idx="1"/>
          </p:nvPr>
        </p:nvSpPr>
        <p:spPr/>
        <p:txBody>
          <a:bodyPr/>
          <a:lstStyle/>
          <a:p>
            <a:r>
              <a:rPr lang="nl-NL" dirty="0"/>
              <a:t>Alleen effectief op lage onkruiden</a:t>
            </a:r>
          </a:p>
          <a:p>
            <a:r>
              <a:rPr lang="nl-NL" dirty="0"/>
              <a:t>Kans op brandgevaar</a:t>
            </a:r>
          </a:p>
          <a:p>
            <a:r>
              <a:rPr lang="nl-NL" dirty="0"/>
              <a:t>Lage capaciteit</a:t>
            </a:r>
          </a:p>
          <a:p>
            <a:r>
              <a:rPr lang="nl-NL" dirty="0"/>
              <a:t>Hoge energiebehoefte</a:t>
            </a:r>
          </a:p>
          <a:p>
            <a:r>
              <a:rPr lang="nl-NL" dirty="0"/>
              <a:t>Ondergrondse delen worden nauwelijks geraakt</a:t>
            </a:r>
          </a:p>
        </p:txBody>
      </p:sp>
    </p:spTree>
    <p:extLst>
      <p:ext uri="{BB962C8B-B14F-4D97-AF65-F5344CB8AC3E}">
        <p14:creationId xmlns:p14="http://schemas.microsoft.com/office/powerpoint/2010/main" val="1543517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4C5AA50-1346-4A40-9DBE-BD59014825B4}"/>
              </a:ext>
            </a:extLst>
          </p:cNvPr>
          <p:cNvSpPr>
            <a:spLocks noGrp="1"/>
          </p:cNvSpPr>
          <p:nvPr>
            <p:ph type="title"/>
          </p:nvPr>
        </p:nvSpPr>
        <p:spPr>
          <a:xfrm>
            <a:off x="395536" y="209288"/>
            <a:ext cx="8229600" cy="1162050"/>
          </a:xfrm>
        </p:spPr>
        <p:txBody>
          <a:bodyPr>
            <a:normAutofit/>
          </a:bodyPr>
          <a:lstStyle/>
          <a:p>
            <a:pPr algn="ctr"/>
            <a:r>
              <a:rPr lang="nl-NL" sz="2800" dirty="0"/>
              <a:t>Thermische onkruid bestrijding</a:t>
            </a:r>
          </a:p>
        </p:txBody>
      </p:sp>
      <p:pic>
        <p:nvPicPr>
          <p:cNvPr id="7" name="Tijdelijke aanduiding voor inhoud 6">
            <a:extLst>
              <a:ext uri="{FF2B5EF4-FFF2-40B4-BE49-F238E27FC236}">
                <a16:creationId xmlns:a16="http://schemas.microsoft.com/office/drawing/2014/main" id="{2D7F11E2-D24D-4638-847B-381D0FA04AC6}"/>
              </a:ext>
            </a:extLst>
          </p:cNvPr>
          <p:cNvPicPr>
            <a:picLocks noGrp="1" noChangeAspect="1"/>
          </p:cNvPicPr>
          <p:nvPr>
            <p:ph idx="1"/>
          </p:nvPr>
        </p:nvPicPr>
        <p:blipFill>
          <a:blip r:embed="rId2"/>
          <a:stretch>
            <a:fillRect/>
          </a:stretch>
        </p:blipFill>
        <p:spPr>
          <a:xfrm>
            <a:off x="4493691" y="1556792"/>
            <a:ext cx="4124549" cy="2315923"/>
          </a:xfrm>
          <a:prstGeom prst="rect">
            <a:avLst/>
          </a:prstGeom>
        </p:spPr>
      </p:pic>
      <p:sp>
        <p:nvSpPr>
          <p:cNvPr id="6" name="Tijdelijke aanduiding voor tekst 5">
            <a:extLst>
              <a:ext uri="{FF2B5EF4-FFF2-40B4-BE49-F238E27FC236}">
                <a16:creationId xmlns:a16="http://schemas.microsoft.com/office/drawing/2014/main" id="{842C554C-677C-43B2-A2FF-8B3EFD80E2ED}"/>
              </a:ext>
            </a:extLst>
          </p:cNvPr>
          <p:cNvSpPr>
            <a:spLocks noGrp="1"/>
          </p:cNvSpPr>
          <p:nvPr>
            <p:ph type="body" sz="half" idx="2"/>
          </p:nvPr>
        </p:nvSpPr>
        <p:spPr>
          <a:xfrm>
            <a:off x="1763688" y="1556792"/>
            <a:ext cx="2592288" cy="4569371"/>
          </a:xfrm>
        </p:spPr>
        <p:txBody>
          <a:bodyPr/>
          <a:lstStyle/>
          <a:p>
            <a:pPr marL="285750" indent="-285750">
              <a:buFont typeface="Arial" panose="020B0604020202020204" pitchFamily="34" charset="0"/>
              <a:buChar char="•"/>
            </a:pPr>
            <a:r>
              <a:rPr lang="nl-NL" dirty="0"/>
              <a:t>Verbranden d.m.v. brander voorop de machine</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endParaRPr lang="nl-NL" dirty="0"/>
          </a:p>
          <a:p>
            <a:pPr marL="285750" indent="-285750">
              <a:buFont typeface="Arial" panose="020B0604020202020204" pitchFamily="34" charset="0"/>
              <a:buChar char="•"/>
            </a:pPr>
            <a:r>
              <a:rPr lang="nl-NL" dirty="0"/>
              <a:t>Onkruid verbranden met stoom ( kokend water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Bij beide geen hoge capaciteit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Geen veegmachine nodig</a:t>
            </a:r>
          </a:p>
        </p:txBody>
      </p:sp>
      <p:pic>
        <p:nvPicPr>
          <p:cNvPr id="8" name="Afbeelding 7">
            <a:extLst>
              <a:ext uri="{FF2B5EF4-FFF2-40B4-BE49-F238E27FC236}">
                <a16:creationId xmlns:a16="http://schemas.microsoft.com/office/drawing/2014/main" id="{D4A4AE82-68EE-4D20-8FB6-F2598A7C3999}"/>
              </a:ext>
            </a:extLst>
          </p:cNvPr>
          <p:cNvPicPr>
            <a:picLocks noChangeAspect="1"/>
          </p:cNvPicPr>
          <p:nvPr/>
        </p:nvPicPr>
        <p:blipFill>
          <a:blip r:embed="rId3"/>
          <a:stretch>
            <a:fillRect/>
          </a:stretch>
        </p:blipFill>
        <p:spPr>
          <a:xfrm>
            <a:off x="4572000" y="4118403"/>
            <a:ext cx="4053136" cy="2208851"/>
          </a:xfrm>
          <a:prstGeom prst="rect">
            <a:avLst/>
          </a:prstGeom>
        </p:spPr>
      </p:pic>
    </p:spTree>
    <p:extLst>
      <p:ext uri="{BB962C8B-B14F-4D97-AF65-F5344CB8AC3E}">
        <p14:creationId xmlns:p14="http://schemas.microsoft.com/office/powerpoint/2010/main" val="1518013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E76FD-4A74-4FF8-BAE8-37CA80C4C725}"/>
              </a:ext>
            </a:extLst>
          </p:cNvPr>
          <p:cNvSpPr>
            <a:spLocks noGrp="1"/>
          </p:cNvSpPr>
          <p:nvPr>
            <p:ph type="title"/>
          </p:nvPr>
        </p:nvSpPr>
        <p:spPr/>
        <p:txBody>
          <a:bodyPr/>
          <a:lstStyle/>
          <a:p>
            <a:pPr algn="ctr"/>
            <a:r>
              <a:rPr lang="nl-NL" dirty="0"/>
              <a:t>Chemisch  Voordelen</a:t>
            </a:r>
          </a:p>
        </p:txBody>
      </p:sp>
      <p:sp>
        <p:nvSpPr>
          <p:cNvPr id="3" name="Tijdelijke aanduiding voor inhoud 2">
            <a:extLst>
              <a:ext uri="{FF2B5EF4-FFF2-40B4-BE49-F238E27FC236}">
                <a16:creationId xmlns:a16="http://schemas.microsoft.com/office/drawing/2014/main" id="{B32FEDBA-E75F-4106-B085-BAD4370FC477}"/>
              </a:ext>
            </a:extLst>
          </p:cNvPr>
          <p:cNvSpPr>
            <a:spLocks noGrp="1"/>
          </p:cNvSpPr>
          <p:nvPr>
            <p:ph idx="1"/>
          </p:nvPr>
        </p:nvSpPr>
        <p:spPr/>
        <p:txBody>
          <a:bodyPr/>
          <a:lstStyle/>
          <a:p>
            <a:r>
              <a:rPr lang="nl-NL" dirty="0"/>
              <a:t>Zeer effectief</a:t>
            </a:r>
          </a:p>
          <a:p>
            <a:r>
              <a:rPr lang="nl-NL" dirty="0"/>
              <a:t>Snel</a:t>
            </a:r>
          </a:p>
          <a:p>
            <a:r>
              <a:rPr lang="nl-NL" dirty="0"/>
              <a:t>Ook ondergrondse delen worden gedood</a:t>
            </a:r>
          </a:p>
          <a:p>
            <a:r>
              <a:rPr lang="nl-NL" dirty="0"/>
              <a:t>Ook toepasbaar bij hogere onkruiden</a:t>
            </a:r>
          </a:p>
          <a:p>
            <a:r>
              <a:rPr lang="nl-NL" dirty="0"/>
              <a:t>Laag energie verbruik</a:t>
            </a:r>
          </a:p>
        </p:txBody>
      </p:sp>
    </p:spTree>
    <p:extLst>
      <p:ext uri="{BB962C8B-B14F-4D97-AF65-F5344CB8AC3E}">
        <p14:creationId xmlns:p14="http://schemas.microsoft.com/office/powerpoint/2010/main" val="2469692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975B72-E031-474D-B078-A6CBE0E5AA7E}"/>
              </a:ext>
            </a:extLst>
          </p:cNvPr>
          <p:cNvSpPr>
            <a:spLocks noGrp="1"/>
          </p:cNvSpPr>
          <p:nvPr>
            <p:ph type="title"/>
          </p:nvPr>
        </p:nvSpPr>
        <p:spPr/>
        <p:txBody>
          <a:bodyPr/>
          <a:lstStyle/>
          <a:p>
            <a:pPr algn="ctr"/>
            <a:r>
              <a:rPr lang="nl-NL" dirty="0"/>
              <a:t>Chemisch  Nadelen</a:t>
            </a:r>
          </a:p>
        </p:txBody>
      </p:sp>
      <p:sp>
        <p:nvSpPr>
          <p:cNvPr id="3" name="Tijdelijke aanduiding voor inhoud 2">
            <a:extLst>
              <a:ext uri="{FF2B5EF4-FFF2-40B4-BE49-F238E27FC236}">
                <a16:creationId xmlns:a16="http://schemas.microsoft.com/office/drawing/2014/main" id="{6D8065A2-7F66-41ED-9D16-A268A8CBE0E9}"/>
              </a:ext>
            </a:extLst>
          </p:cNvPr>
          <p:cNvSpPr>
            <a:spLocks noGrp="1"/>
          </p:cNvSpPr>
          <p:nvPr>
            <p:ph idx="1"/>
          </p:nvPr>
        </p:nvSpPr>
        <p:spPr/>
        <p:txBody>
          <a:bodyPr/>
          <a:lstStyle/>
          <a:p>
            <a:r>
              <a:rPr lang="nl-NL" dirty="0"/>
              <a:t>Maatschappelijk steeds minder geaccepteerd</a:t>
            </a:r>
          </a:p>
          <a:p>
            <a:r>
              <a:rPr lang="nl-NL" dirty="0"/>
              <a:t>Kans op drift, waardoor het middel op verkeerde plaatsen terecht komt</a:t>
            </a:r>
          </a:p>
          <a:p>
            <a:r>
              <a:rPr lang="nl-NL" dirty="0"/>
              <a:t>( restant ) bestrijdingsmiddel in het milieu</a:t>
            </a:r>
          </a:p>
        </p:txBody>
      </p:sp>
    </p:spTree>
    <p:extLst>
      <p:ext uri="{BB962C8B-B14F-4D97-AF65-F5344CB8AC3E}">
        <p14:creationId xmlns:p14="http://schemas.microsoft.com/office/powerpoint/2010/main" val="2710350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7859216" cy="1162050"/>
          </a:xfrm>
        </p:spPr>
        <p:txBody>
          <a:bodyPr/>
          <a:lstStyle/>
          <a:p>
            <a:pPr algn="ctr"/>
            <a:r>
              <a:rPr lang="nl-NL" dirty="0"/>
              <a:t>Getrokken veldspuit</a:t>
            </a:r>
          </a:p>
        </p:txBody>
      </p:sp>
      <p:pic>
        <p:nvPicPr>
          <p:cNvPr id="6" name="Tijdelijke aanduiding voor inhoud 5">
            <a:extLst>
              <a:ext uri="{FF2B5EF4-FFF2-40B4-BE49-F238E27FC236}">
                <a16:creationId xmlns:a16="http://schemas.microsoft.com/office/drawing/2014/main" id="{73CF2977-D2DC-4E3A-90D7-3059F8C2B1DC}"/>
              </a:ext>
            </a:extLst>
          </p:cNvPr>
          <p:cNvPicPr>
            <a:picLocks noGrp="1" noChangeAspect="1"/>
          </p:cNvPicPr>
          <p:nvPr>
            <p:ph idx="1"/>
          </p:nvPr>
        </p:nvPicPr>
        <p:blipFill>
          <a:blip r:embed="rId2"/>
          <a:stretch>
            <a:fillRect/>
          </a:stretch>
        </p:blipFill>
        <p:spPr>
          <a:xfrm>
            <a:off x="4283968" y="2492896"/>
            <a:ext cx="4458957" cy="2520280"/>
          </a:xfrm>
          <a:prstGeom prst="rect">
            <a:avLst/>
          </a:prstGeom>
        </p:spPr>
      </p:pic>
      <p:sp>
        <p:nvSpPr>
          <p:cNvPr id="5" name="Tijdelijke aanduiding voor tekst 4">
            <a:extLst>
              <a:ext uri="{FF2B5EF4-FFF2-40B4-BE49-F238E27FC236}">
                <a16:creationId xmlns:a16="http://schemas.microsoft.com/office/drawing/2014/main" id="{9FA8643D-6E91-427B-87E3-8A95475EF005}"/>
              </a:ext>
            </a:extLst>
          </p:cNvPr>
          <p:cNvSpPr>
            <a:spLocks noGrp="1"/>
          </p:cNvSpPr>
          <p:nvPr>
            <p:ph type="body" sz="half" idx="2"/>
          </p:nvPr>
        </p:nvSpPr>
        <p:spPr>
          <a:xfrm>
            <a:off x="971600" y="2492896"/>
            <a:ext cx="3024336" cy="3633267"/>
          </a:xfrm>
        </p:spPr>
        <p:txBody>
          <a:bodyPr/>
          <a:lstStyle/>
          <a:p>
            <a:pPr marL="285750" indent="-285750">
              <a:buFont typeface="Arial" panose="020B0604020202020204" pitchFamily="34" charset="0"/>
              <a:buChar char="•"/>
            </a:pPr>
            <a:r>
              <a:rPr lang="nl-NL" dirty="0"/>
              <a:t>Interessant voor akkerbouwers om zelf te spuiten</a:t>
            </a:r>
          </a:p>
          <a:p>
            <a:pPr marL="285750" indent="-285750">
              <a:buFont typeface="Arial" panose="020B0604020202020204" pitchFamily="34" charset="0"/>
              <a:buChar char="•"/>
            </a:pPr>
            <a:r>
              <a:rPr lang="nl-NL" dirty="0"/>
              <a:t>Tankinhoud ± 4.000 </a:t>
            </a:r>
            <a:r>
              <a:rPr lang="nl-NL" dirty="0" err="1"/>
              <a:t>ltr</a:t>
            </a:r>
            <a:endParaRPr lang="nl-NL" dirty="0"/>
          </a:p>
          <a:p>
            <a:pPr marL="285750" indent="-285750">
              <a:buFont typeface="Arial" panose="020B0604020202020204" pitchFamily="34" charset="0"/>
              <a:buChar char="•"/>
            </a:pPr>
            <a:r>
              <a:rPr lang="nl-NL" dirty="0"/>
              <a:t>Werkbreedte tot ± 36 meter</a:t>
            </a:r>
          </a:p>
          <a:p>
            <a:pPr marL="285750" indent="-285750">
              <a:buFont typeface="Arial" panose="020B0604020202020204" pitchFamily="34" charset="0"/>
              <a:buChar char="•"/>
            </a:pPr>
            <a:r>
              <a:rPr lang="nl-NL" dirty="0"/>
              <a:t>Besproeid gewas van bovenaf</a:t>
            </a:r>
          </a:p>
        </p:txBody>
      </p:sp>
    </p:spTree>
    <p:extLst>
      <p:ext uri="{BB962C8B-B14F-4D97-AF65-F5344CB8AC3E}">
        <p14:creationId xmlns:p14="http://schemas.microsoft.com/office/powerpoint/2010/main" val="104194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5D4CBA9-3715-421B-B19E-D2D29D57EFE5}"/>
              </a:ext>
            </a:extLst>
          </p:cNvPr>
          <p:cNvSpPr>
            <a:spLocks noGrp="1"/>
          </p:cNvSpPr>
          <p:nvPr>
            <p:ph type="title"/>
          </p:nvPr>
        </p:nvSpPr>
        <p:spPr>
          <a:xfrm>
            <a:off x="457200" y="273050"/>
            <a:ext cx="7931224" cy="1162050"/>
          </a:xfrm>
        </p:spPr>
        <p:txBody>
          <a:bodyPr/>
          <a:lstStyle/>
          <a:p>
            <a:pPr algn="ctr"/>
            <a:r>
              <a:rPr lang="nl-NL" dirty="0"/>
              <a:t>Zelfrijdende veldspuit</a:t>
            </a:r>
          </a:p>
        </p:txBody>
      </p:sp>
      <p:pic>
        <p:nvPicPr>
          <p:cNvPr id="2" name="Tijdelijke aanduiding voor inhoud 1">
            <a:extLst>
              <a:ext uri="{FF2B5EF4-FFF2-40B4-BE49-F238E27FC236}">
                <a16:creationId xmlns:a16="http://schemas.microsoft.com/office/drawing/2014/main" id="{CCE56324-A9FE-4272-ACD3-9DB7BE6963B4}"/>
              </a:ext>
            </a:extLst>
          </p:cNvPr>
          <p:cNvPicPr>
            <a:picLocks noGrp="1" noChangeAspect="1"/>
          </p:cNvPicPr>
          <p:nvPr>
            <p:ph idx="1"/>
          </p:nvPr>
        </p:nvPicPr>
        <p:blipFill>
          <a:blip r:embed="rId3"/>
          <a:stretch>
            <a:fillRect/>
          </a:stretch>
        </p:blipFill>
        <p:spPr>
          <a:xfrm>
            <a:off x="4424314" y="2348768"/>
            <a:ext cx="3637339" cy="2863726"/>
          </a:xfrm>
          <a:prstGeom prst="rect">
            <a:avLst/>
          </a:prstGeom>
        </p:spPr>
      </p:pic>
      <p:sp>
        <p:nvSpPr>
          <p:cNvPr id="6" name="Tijdelijke aanduiding voor tekst 5">
            <a:extLst>
              <a:ext uri="{FF2B5EF4-FFF2-40B4-BE49-F238E27FC236}">
                <a16:creationId xmlns:a16="http://schemas.microsoft.com/office/drawing/2014/main" id="{ECDF1755-74CA-4446-BE6C-730DB50C4560}"/>
              </a:ext>
            </a:extLst>
          </p:cNvPr>
          <p:cNvSpPr>
            <a:spLocks noGrp="1"/>
          </p:cNvSpPr>
          <p:nvPr>
            <p:ph type="body" sz="half" idx="2"/>
          </p:nvPr>
        </p:nvSpPr>
        <p:spPr>
          <a:xfrm>
            <a:off x="1619672" y="2348768"/>
            <a:ext cx="2383166" cy="3777395"/>
          </a:xfrm>
        </p:spPr>
        <p:txBody>
          <a:bodyPr/>
          <a:lstStyle/>
          <a:p>
            <a:pPr marL="285750" indent="-285750">
              <a:buFont typeface="Arial" panose="020B0604020202020204" pitchFamily="34" charset="0"/>
              <a:buChar char="•"/>
            </a:pPr>
            <a:r>
              <a:rPr lang="nl-NL" dirty="0"/>
              <a:t>Machine voor loonbedrijven en groter akkerbouwers</a:t>
            </a:r>
          </a:p>
          <a:p>
            <a:pPr marL="285750" indent="-285750">
              <a:buFont typeface="Arial" panose="020B0604020202020204" pitchFamily="34" charset="0"/>
              <a:buChar char="•"/>
            </a:pPr>
            <a:r>
              <a:rPr lang="nl-NL" dirty="0"/>
              <a:t>Tankinhoud tot  ± 12.000 liter</a:t>
            </a:r>
          </a:p>
          <a:p>
            <a:pPr marL="285750" indent="-285750">
              <a:buFont typeface="Arial" panose="020B0604020202020204" pitchFamily="34" charset="0"/>
              <a:buChar char="•"/>
            </a:pPr>
            <a:r>
              <a:rPr lang="nl-NL" dirty="0"/>
              <a:t>Werkbreedte tot ± 42 meter</a:t>
            </a:r>
          </a:p>
          <a:p>
            <a:pPr marL="285750" indent="-285750">
              <a:buFont typeface="Arial" panose="020B0604020202020204" pitchFamily="34" charset="0"/>
              <a:buChar char="•"/>
            </a:pPr>
            <a:r>
              <a:rPr lang="nl-NL" dirty="0"/>
              <a:t>Besproeid gewas van bovenaf</a:t>
            </a:r>
          </a:p>
        </p:txBody>
      </p:sp>
    </p:spTree>
    <p:extLst>
      <p:ext uri="{BB962C8B-B14F-4D97-AF65-F5344CB8AC3E}">
        <p14:creationId xmlns:p14="http://schemas.microsoft.com/office/powerpoint/2010/main" val="387487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F2030289-B46D-4367-9A9A-9F227601B1DB}"/>
              </a:ext>
            </a:extLst>
          </p:cNvPr>
          <p:cNvSpPr>
            <a:spLocks noGrp="1"/>
          </p:cNvSpPr>
          <p:nvPr>
            <p:ph type="title"/>
          </p:nvPr>
        </p:nvSpPr>
        <p:spPr>
          <a:xfrm>
            <a:off x="457200" y="273050"/>
            <a:ext cx="8229600" cy="1162050"/>
          </a:xfrm>
        </p:spPr>
        <p:txBody>
          <a:bodyPr/>
          <a:lstStyle/>
          <a:p>
            <a:r>
              <a:rPr lang="nl-NL" dirty="0"/>
              <a:t>boomgaardspuit</a:t>
            </a:r>
          </a:p>
        </p:txBody>
      </p:sp>
      <p:pic>
        <p:nvPicPr>
          <p:cNvPr id="3" name="Tijdelijke aanduiding voor inhoud 2">
            <a:extLst>
              <a:ext uri="{FF2B5EF4-FFF2-40B4-BE49-F238E27FC236}">
                <a16:creationId xmlns:a16="http://schemas.microsoft.com/office/drawing/2014/main" id="{25C4D1DC-27B5-4495-8158-05624E4D1B76}"/>
              </a:ext>
            </a:extLst>
          </p:cNvPr>
          <p:cNvPicPr>
            <a:picLocks noGrp="1" noChangeAspect="1"/>
          </p:cNvPicPr>
          <p:nvPr>
            <p:ph idx="1"/>
          </p:nvPr>
        </p:nvPicPr>
        <p:blipFill>
          <a:blip r:embed="rId2"/>
          <a:stretch>
            <a:fillRect/>
          </a:stretch>
        </p:blipFill>
        <p:spPr>
          <a:xfrm>
            <a:off x="3707904" y="2060848"/>
            <a:ext cx="5111750" cy="3375222"/>
          </a:xfrm>
          <a:prstGeom prst="rect">
            <a:avLst/>
          </a:prstGeom>
        </p:spPr>
      </p:pic>
      <p:sp>
        <p:nvSpPr>
          <p:cNvPr id="8" name="Tijdelijke aanduiding voor tekst 7">
            <a:extLst>
              <a:ext uri="{FF2B5EF4-FFF2-40B4-BE49-F238E27FC236}">
                <a16:creationId xmlns:a16="http://schemas.microsoft.com/office/drawing/2014/main" id="{76590F9A-5FAA-4549-82F1-302C598557F4}"/>
              </a:ext>
            </a:extLst>
          </p:cNvPr>
          <p:cNvSpPr>
            <a:spLocks noGrp="1"/>
          </p:cNvSpPr>
          <p:nvPr>
            <p:ph type="body" sz="half" idx="2"/>
          </p:nvPr>
        </p:nvSpPr>
        <p:spPr>
          <a:xfrm>
            <a:off x="457200" y="2060848"/>
            <a:ext cx="3008313" cy="4065315"/>
          </a:xfrm>
        </p:spPr>
        <p:txBody>
          <a:bodyPr/>
          <a:lstStyle/>
          <a:p>
            <a:pPr marL="285750" indent="-285750">
              <a:buFont typeface="Arial" panose="020B0604020202020204" pitchFamily="34" charset="0"/>
              <a:buChar char="•"/>
            </a:pPr>
            <a:r>
              <a:rPr lang="nl-NL" dirty="0"/>
              <a:t>Speciaal voor boom  en fruitteelt ontworpen</a:t>
            </a:r>
          </a:p>
          <a:p>
            <a:pPr marL="285750" indent="-285750">
              <a:buFont typeface="Arial" panose="020B0604020202020204" pitchFamily="34" charset="0"/>
              <a:buChar char="•"/>
            </a:pPr>
            <a:r>
              <a:rPr lang="nl-NL" dirty="0"/>
              <a:t>Besproeid het gewas vanaf onder en zijkant</a:t>
            </a:r>
          </a:p>
          <a:p>
            <a:pPr marL="285750" indent="-285750">
              <a:buFont typeface="Arial" panose="020B0604020202020204" pitchFamily="34" charset="0"/>
              <a:buChar char="•"/>
            </a:pPr>
            <a:r>
              <a:rPr lang="nl-NL" dirty="0"/>
              <a:t>Ook gebruikt bij bestrijding eiken processierups</a:t>
            </a:r>
          </a:p>
        </p:txBody>
      </p:sp>
    </p:spTree>
    <p:extLst>
      <p:ext uri="{BB962C8B-B14F-4D97-AF65-F5344CB8AC3E}">
        <p14:creationId xmlns:p14="http://schemas.microsoft.com/office/powerpoint/2010/main" val="333397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7787208" cy="1162050"/>
          </a:xfrm>
        </p:spPr>
        <p:txBody>
          <a:bodyPr/>
          <a:lstStyle/>
          <a:p>
            <a:pPr algn="ctr"/>
            <a:r>
              <a:rPr lang="nl-NL" dirty="0"/>
              <a:t>Spuitmachine voor verhardingen</a:t>
            </a:r>
          </a:p>
        </p:txBody>
      </p:sp>
      <p:pic>
        <p:nvPicPr>
          <p:cNvPr id="4" name="Tijdelijke aanduiding voor inhoud 3">
            <a:extLst>
              <a:ext uri="{FF2B5EF4-FFF2-40B4-BE49-F238E27FC236}">
                <a16:creationId xmlns:a16="http://schemas.microsoft.com/office/drawing/2014/main" id="{E3DF780C-757A-43B4-BB85-6EA3FC34E73C}"/>
              </a:ext>
            </a:extLst>
          </p:cNvPr>
          <p:cNvPicPr>
            <a:picLocks noGrp="1" noChangeAspect="1"/>
          </p:cNvPicPr>
          <p:nvPr>
            <p:ph idx="1"/>
          </p:nvPr>
        </p:nvPicPr>
        <p:blipFill>
          <a:blip r:embed="rId2"/>
          <a:stretch>
            <a:fillRect/>
          </a:stretch>
        </p:blipFill>
        <p:spPr>
          <a:xfrm>
            <a:off x="4932040" y="1818320"/>
            <a:ext cx="3968130" cy="3221360"/>
          </a:xfrm>
          <a:prstGeom prst="rect">
            <a:avLst/>
          </a:prstGeom>
        </p:spPr>
      </p:pic>
      <p:sp>
        <p:nvSpPr>
          <p:cNvPr id="5" name="Tijdelijke aanduiding voor tekst 4">
            <a:extLst>
              <a:ext uri="{FF2B5EF4-FFF2-40B4-BE49-F238E27FC236}">
                <a16:creationId xmlns:a16="http://schemas.microsoft.com/office/drawing/2014/main" id="{4F436B45-7E74-4188-8A5C-47F8D26EC2D2}"/>
              </a:ext>
            </a:extLst>
          </p:cNvPr>
          <p:cNvSpPr>
            <a:spLocks noGrp="1"/>
          </p:cNvSpPr>
          <p:nvPr>
            <p:ph type="body" sz="half" idx="2"/>
          </p:nvPr>
        </p:nvSpPr>
        <p:spPr>
          <a:xfrm>
            <a:off x="1115616" y="1818320"/>
            <a:ext cx="3456384" cy="4307843"/>
          </a:xfrm>
        </p:spPr>
        <p:txBody>
          <a:bodyPr/>
          <a:lstStyle/>
          <a:p>
            <a:pPr marL="285750" indent="-285750">
              <a:buFont typeface="Arial" panose="020B0604020202020204" pitchFamily="34" charset="0"/>
              <a:buChar char="•"/>
            </a:pPr>
            <a:r>
              <a:rPr lang="nl-NL" dirty="0"/>
              <a:t>Kleinschalige toepassing</a:t>
            </a:r>
          </a:p>
          <a:p>
            <a:pPr marL="285750" indent="-285750">
              <a:buFont typeface="Arial" panose="020B0604020202020204" pitchFamily="34" charset="0"/>
              <a:buChar char="•"/>
            </a:pPr>
            <a:r>
              <a:rPr lang="nl-NL" dirty="0"/>
              <a:t>Voor werkzaamheden in bewoond gebied</a:t>
            </a:r>
          </a:p>
        </p:txBody>
      </p:sp>
    </p:spTree>
    <p:extLst>
      <p:ext uri="{BB962C8B-B14F-4D97-AF65-F5344CB8AC3E}">
        <p14:creationId xmlns:p14="http://schemas.microsoft.com/office/powerpoint/2010/main" val="3364240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De toekomst</a:t>
            </a:r>
          </a:p>
        </p:txBody>
      </p:sp>
      <p:sp>
        <p:nvSpPr>
          <p:cNvPr id="3" name="Tijdelijke aanduiding voor inhoud 2"/>
          <p:cNvSpPr>
            <a:spLocks noGrp="1"/>
          </p:cNvSpPr>
          <p:nvPr>
            <p:ph idx="1"/>
          </p:nvPr>
        </p:nvSpPr>
        <p:spPr/>
        <p:txBody>
          <a:bodyPr/>
          <a:lstStyle/>
          <a:p>
            <a:pPr lvl="1">
              <a:buFont typeface="Arial" panose="020B0604020202020204" pitchFamily="34" charset="0"/>
              <a:buChar char="•"/>
            </a:pPr>
            <a:endParaRPr lang="nl-NL" dirty="0"/>
          </a:p>
          <a:p>
            <a:pPr lvl="1">
              <a:buFont typeface="Arial" panose="020B0604020202020204" pitchFamily="34" charset="0"/>
              <a:buChar char="•"/>
            </a:pPr>
            <a:r>
              <a:rPr lang="nl-NL" dirty="0"/>
              <a:t>Minder middelengebruik</a:t>
            </a:r>
          </a:p>
          <a:p>
            <a:pPr lvl="1">
              <a:buFont typeface="Arial" panose="020B0604020202020204" pitchFamily="34" charset="0"/>
              <a:buChar char="•"/>
            </a:pPr>
            <a:endParaRPr lang="nl-NL" dirty="0"/>
          </a:p>
          <a:p>
            <a:pPr lvl="1">
              <a:buFont typeface="Arial" panose="020B0604020202020204" pitchFamily="34" charset="0"/>
              <a:buChar char="•"/>
            </a:pPr>
            <a:r>
              <a:rPr lang="nl-NL" dirty="0"/>
              <a:t>Minder middelen toegestaan</a:t>
            </a:r>
          </a:p>
          <a:p>
            <a:pPr lvl="1">
              <a:buFont typeface="Arial" panose="020B0604020202020204" pitchFamily="34" charset="0"/>
              <a:buChar char="•"/>
            </a:pPr>
            <a:endParaRPr lang="nl-NL" dirty="0"/>
          </a:p>
          <a:p>
            <a:pPr lvl="1">
              <a:buFont typeface="Arial" panose="020B0604020202020204" pitchFamily="34" charset="0"/>
              <a:buChar char="•"/>
            </a:pPr>
            <a:r>
              <a:rPr lang="nl-NL" dirty="0"/>
              <a:t>Minder spuiten</a:t>
            </a:r>
          </a:p>
        </p:txBody>
      </p:sp>
    </p:spTree>
    <p:extLst>
      <p:ext uri="{BB962C8B-B14F-4D97-AF65-F5344CB8AC3E}">
        <p14:creationId xmlns:p14="http://schemas.microsoft.com/office/powerpoint/2010/main" val="299448741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2711</TotalTime>
  <Words>706</Words>
  <Application>Microsoft Office PowerPoint</Application>
  <PresentationFormat>Diavoorstelling (4:3)</PresentationFormat>
  <Paragraphs>145</Paragraphs>
  <Slides>21</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Calibri</vt:lpstr>
      <vt:lpstr>Wingdings</vt:lpstr>
      <vt:lpstr>Kantoorthema</vt:lpstr>
      <vt:lpstr>Machinale onkruidbestrijding</vt:lpstr>
      <vt:lpstr> 3 hoofdgroepen</vt:lpstr>
      <vt:lpstr>Chemisch  Voordelen</vt:lpstr>
      <vt:lpstr>Chemisch  Nadelen</vt:lpstr>
      <vt:lpstr>Getrokken veldspuit</vt:lpstr>
      <vt:lpstr>Zelfrijdende veldspuit</vt:lpstr>
      <vt:lpstr>boomgaardspuit</vt:lpstr>
      <vt:lpstr>Spuitmachine voor verhardingen</vt:lpstr>
      <vt:lpstr>De toekomst</vt:lpstr>
      <vt:lpstr> Minder middelen gebruik</vt:lpstr>
      <vt:lpstr> drift reducerende maatregelen</vt:lpstr>
      <vt:lpstr>Selectief spuiten</vt:lpstr>
      <vt:lpstr>Mechanisch voordelen</vt:lpstr>
      <vt:lpstr>Nadelen mechanisch</vt:lpstr>
      <vt:lpstr> Mechanische onkruidbestrijding</vt:lpstr>
      <vt:lpstr> Schoffelen en wiedeggen</vt:lpstr>
      <vt:lpstr>Schoffel technieken</vt:lpstr>
      <vt:lpstr>Onkruid borstelen</vt:lpstr>
      <vt:lpstr> Voordelen Thermische bestrijding</vt:lpstr>
      <vt:lpstr>Nadelen Thermische bestrijding</vt:lpstr>
      <vt:lpstr>Thermische onkruid bestrijding</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Piet de Beijer</cp:lastModifiedBy>
  <cp:revision>166</cp:revision>
  <cp:lastPrinted>2015-09-16T11:22:19Z</cp:lastPrinted>
  <dcterms:created xsi:type="dcterms:W3CDTF">2013-11-15T15:05:42Z</dcterms:created>
  <dcterms:modified xsi:type="dcterms:W3CDTF">2020-10-05T06:49:31Z</dcterms:modified>
</cp:coreProperties>
</file>